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80" r:id="rId3"/>
    <p:sldId id="281" r:id="rId4"/>
    <p:sldId id="282"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الثانية عشر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821680"/>
          </a:xfrm>
        </p:spPr>
        <p:txBody>
          <a:bodyPr>
            <a:normAutofit fontScale="92500"/>
          </a:bodyPr>
          <a:lstStyle/>
          <a:p>
            <a:r>
              <a:rPr lang="ar-SA" b="1" dirty="0"/>
              <a:t>ثانيا: التقويم من حيث توقيت إجرائه:</a:t>
            </a:r>
            <a:endParaRPr lang="en-US" dirty="0"/>
          </a:p>
          <a:p>
            <a:r>
              <a:rPr lang="ar-SA" dirty="0"/>
              <a:t>1- التقويم المبدئي أو القبلي(المبكر): إن التقويم المبدئي أو القبلي يتم قبل تقديم البرنامج </a:t>
            </a:r>
            <a:r>
              <a:rPr lang="ar-SA" dirty="0" err="1"/>
              <a:t>التعليمى</a:t>
            </a:r>
            <a:r>
              <a:rPr lang="ar-SA" dirty="0"/>
              <a:t> أو </a:t>
            </a:r>
            <a:r>
              <a:rPr lang="ar-SA" dirty="0" err="1"/>
              <a:t>التدريسى</a:t>
            </a:r>
            <a:r>
              <a:rPr lang="ar-SA" dirty="0"/>
              <a:t> بالفعل وذلك لتحديد نقطة البداية الصحيحة للتعليم أو التدريب وفيه يتم تحديد ما يتوافر من خصائص أو سمات ترتبط بموضوع التعلم </a:t>
            </a:r>
            <a:r>
              <a:rPr lang="ar-SA" dirty="0" err="1"/>
              <a:t>أى</a:t>
            </a:r>
            <a:r>
              <a:rPr lang="ar-SA" dirty="0"/>
              <a:t> أن هذا النوع من التقويم يقوم بدور تشخيصي هام ومن أمثلة ذلك ما يلى : أ - تشخيص نقائص المتطلبات السابقة للبرنامج وقد يتطلب ذلك الأمر تعديل البرنامج حتى يمكن للدارس اكتساب هذه المتطلبات السابقة ويعد هذا أحد مجالات التعليم أو التدريب </a:t>
            </a:r>
            <a:r>
              <a:rPr lang="ar-SA" dirty="0" err="1"/>
              <a:t>التعويضى</a:t>
            </a:r>
            <a:r>
              <a:rPr lang="ar-SA" dirty="0"/>
              <a:t> . ب- تشخيص مدى الاتقان </a:t>
            </a:r>
            <a:r>
              <a:rPr lang="ar-SA" dirty="0" err="1"/>
              <a:t>القبلى</a:t>
            </a:r>
            <a:r>
              <a:rPr lang="ar-SA" dirty="0"/>
              <a:t> لأهداف البرنامج فقد نجد أن بعض الدراسين يحرزون بالفعل جميع أهداف البرنامج أو عدد كبير منها وفى هذه الحالة فإنهم إما أن ينتقلون إلى مستوى كبير منها وفى هذه الحالة فإنهم إما أن ينتقلون إلى مستوى أعلى </a:t>
            </a:r>
            <a:r>
              <a:rPr lang="ar-SA" dirty="0" err="1"/>
              <a:t>فى</a:t>
            </a:r>
            <a:r>
              <a:rPr lang="ar-SA" dirty="0"/>
              <a:t> برنامج آخر أو تتمدد لهم نقطة بداية أخرى ملائمة . ج- تفاعل السمات المعالجات ومن أهم التطورات </a:t>
            </a:r>
            <a:r>
              <a:rPr lang="ar-SA" dirty="0" err="1"/>
              <a:t>التى</a:t>
            </a:r>
            <a:r>
              <a:rPr lang="ar-SA" dirty="0"/>
              <a:t> أحدثتها البرامج الجديدة الاعتراف بأنه لا توجد طريقة واحد </a:t>
            </a:r>
            <a:r>
              <a:rPr lang="ar-SA" dirty="0" err="1"/>
              <a:t>هى</a:t>
            </a:r>
            <a:r>
              <a:rPr lang="ar-SA" dirty="0"/>
              <a:t> الأفضل من غيرها </a:t>
            </a:r>
            <a:r>
              <a:rPr lang="ar-SA" dirty="0" err="1"/>
              <a:t>فى</a:t>
            </a:r>
            <a:r>
              <a:rPr lang="ar-SA" dirty="0"/>
              <a:t> تنظيم مادة التعليم أو تعليمها ولهذا تتوافر بدائل متعددة من الطرق والأساليب والاستراتيجيات والمحتوى بحيث تتهيأ مسارات بديلة لتحقيق نفس الأهداف .</a:t>
            </a:r>
            <a:endParaRPr lang="en-US" dirty="0"/>
          </a:p>
          <a:p>
            <a:endParaRPr lang="ar-SA" dirty="0"/>
          </a:p>
        </p:txBody>
      </p:sp>
    </p:spTree>
    <p:extLst>
      <p:ext uri="{BB962C8B-B14F-4D97-AF65-F5344CB8AC3E}">
        <p14:creationId xmlns:p14="http://schemas.microsoft.com/office/powerpoint/2010/main" val="377838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669280"/>
          </a:xfrm>
        </p:spPr>
        <p:txBody>
          <a:bodyPr>
            <a:normAutofit/>
          </a:bodyPr>
          <a:lstStyle/>
          <a:p>
            <a:r>
              <a:rPr lang="ar-SA" dirty="0"/>
              <a:t> 2- التقويم </a:t>
            </a:r>
            <a:r>
              <a:rPr lang="ar-SA" dirty="0" err="1"/>
              <a:t>التكوينى</a:t>
            </a:r>
            <a:r>
              <a:rPr lang="ar-SA" dirty="0"/>
              <a:t> أو البنائي : ويشير فؤاد أبو حطب وآخرون نقلاً عن </a:t>
            </a:r>
            <a:r>
              <a:rPr lang="ar-SA" dirty="0" err="1"/>
              <a:t>سكيرفن</a:t>
            </a:r>
            <a:r>
              <a:rPr lang="ar-SA" dirty="0"/>
              <a:t> أن من الممارسات المعتادة أنه طالما يصل البرنامج إلى النهاية فإن كل شخص مرتبط به يقدم الأدلة على حاجته إلى التعديل ولذلك اقتراح تقويم المنهج أو البرنامج أثناء بنائه أو تجريبه وذلك بجمع البيانات الملائمة </a:t>
            </a:r>
            <a:r>
              <a:rPr lang="ar-SA" dirty="0" err="1"/>
              <a:t>والتى</a:t>
            </a:r>
            <a:r>
              <a:rPr lang="ar-SA" dirty="0"/>
              <a:t> يمكن الاعتماد عليها </a:t>
            </a:r>
            <a:r>
              <a:rPr lang="ar-SA" dirty="0" err="1"/>
              <a:t>فى</a:t>
            </a:r>
            <a:r>
              <a:rPr lang="ar-SA" dirty="0"/>
              <a:t> </a:t>
            </a:r>
            <a:r>
              <a:rPr lang="ar-SA" dirty="0" err="1"/>
              <a:t>أى</a:t>
            </a:r>
            <a:r>
              <a:rPr lang="ar-SA" dirty="0"/>
              <a:t> تعديل تدخله عليه وقد استخدم هذا المصطلح </a:t>
            </a:r>
            <a:r>
              <a:rPr lang="ar-SA" dirty="0" err="1"/>
              <a:t>فى</a:t>
            </a:r>
            <a:r>
              <a:rPr lang="ar-SA" dirty="0"/>
              <a:t> الأغراض العامة للتعليم وليس لبناء المناهج أو البرامج وتطويرها فحسب وأصبح معناه ( استخدام التقويم المنظم خلال مسار عملية التعليم أو التدريب بغرض تحسين هذه العمليات ، فإنه يصبح أكثر وظيفة </a:t>
            </a:r>
            <a:r>
              <a:rPr lang="ar-SA" dirty="0" err="1"/>
              <a:t>فى</a:t>
            </a:r>
            <a:r>
              <a:rPr lang="ar-SA" dirty="0"/>
              <a:t> تحسين المنظومة وتتلخص أهم أغراضه فيه :</a:t>
            </a:r>
            <a:endParaRPr lang="en-US" dirty="0"/>
          </a:p>
        </p:txBody>
      </p:sp>
    </p:spTree>
    <p:extLst>
      <p:ext uri="{BB962C8B-B14F-4D97-AF65-F5344CB8AC3E}">
        <p14:creationId xmlns:p14="http://schemas.microsoft.com/office/powerpoint/2010/main" val="645263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745480"/>
          </a:xfrm>
        </p:spPr>
        <p:txBody>
          <a:bodyPr>
            <a:normAutofit/>
          </a:bodyPr>
          <a:lstStyle/>
          <a:p>
            <a:r>
              <a:rPr lang="ar-SA" dirty="0"/>
              <a:t>1-تقديم المعونة للمتعلم بحيث يصل به إلى مستوى الإتقان .</a:t>
            </a:r>
            <a:endParaRPr lang="en-US" dirty="0"/>
          </a:p>
          <a:p>
            <a:r>
              <a:rPr lang="ar-SA" dirty="0"/>
              <a:t>2-تحسين عملية التعلم والتعليم والتدريب من خلال تحليل المتوالية الكلية للبرامج إلى   وحدات أصغر يتم تعلمها بالمعدل المناسب لكل دارس وتقويمه للتأكد من الإتقان .</a:t>
            </a:r>
            <a:endParaRPr lang="en-US" dirty="0"/>
          </a:p>
          <a:p>
            <a:r>
              <a:rPr lang="ar-SA" dirty="0"/>
              <a:t>3-مكافئة أو تعزيز الدارسين تعزيزاً إيجابياً على إحرازهم للإتقان أو اقترابهم منه . </a:t>
            </a:r>
            <a:endParaRPr lang="en-US" dirty="0"/>
          </a:p>
          <a:p>
            <a:r>
              <a:rPr lang="ar-SA" dirty="0"/>
              <a:t>4-التغذية الراجعة المعلوماتية </a:t>
            </a:r>
            <a:r>
              <a:rPr lang="ar-SA" dirty="0" err="1"/>
              <a:t>التى</a:t>
            </a:r>
            <a:r>
              <a:rPr lang="ar-SA" dirty="0"/>
              <a:t> تخبر الدارس بما تعلمه وبما لا يزال </a:t>
            </a:r>
            <a:r>
              <a:rPr lang="ar-SA" dirty="0" err="1"/>
              <a:t>فى</a:t>
            </a:r>
            <a:r>
              <a:rPr lang="ar-SA" dirty="0"/>
              <a:t> حاجه إلى تعلمه كما تخبر العناصر الأخرى </a:t>
            </a:r>
            <a:r>
              <a:rPr lang="ar-SA" dirty="0" err="1"/>
              <a:t>فى</a:t>
            </a:r>
            <a:r>
              <a:rPr lang="ar-SA" dirty="0"/>
              <a:t> منظومة البرنامج بأوجه القصور .</a:t>
            </a:r>
            <a:endParaRPr lang="en-US" dirty="0"/>
          </a:p>
          <a:p>
            <a:r>
              <a:rPr lang="ar-SA" dirty="0"/>
              <a:t>5-تشخيص صعوبات التعليم وتحديد أسبابها </a:t>
            </a:r>
            <a:r>
              <a:rPr lang="ar-SA" dirty="0" err="1"/>
              <a:t>فى</a:t>
            </a:r>
            <a:r>
              <a:rPr lang="ar-SA" dirty="0"/>
              <a:t> ضوء التحليل </a:t>
            </a:r>
            <a:r>
              <a:rPr lang="ar-SA" dirty="0" err="1"/>
              <a:t>البنائى</a:t>
            </a:r>
            <a:r>
              <a:rPr lang="ar-SA" dirty="0"/>
              <a:t> للبرنامج </a:t>
            </a:r>
            <a:r>
              <a:rPr lang="ar-SA" dirty="0" err="1"/>
              <a:t>فى</a:t>
            </a:r>
            <a:r>
              <a:rPr lang="ar-SA" dirty="0"/>
              <a:t> علاقتها بأخطاء الدارس .</a:t>
            </a:r>
            <a:endParaRPr lang="en-US" dirty="0"/>
          </a:p>
          <a:p>
            <a:r>
              <a:rPr lang="ar-SA" dirty="0"/>
              <a:t>6-توصيف الطرق العلاجية البديلة </a:t>
            </a:r>
            <a:r>
              <a:rPr lang="ar-SA" dirty="0" err="1"/>
              <a:t>فى</a:t>
            </a:r>
            <a:r>
              <a:rPr lang="ar-SA" dirty="0"/>
              <a:t> ضوء تشخيص مواضع الصعوبة </a:t>
            </a:r>
            <a:r>
              <a:rPr lang="ar-SA" dirty="0" err="1"/>
              <a:t>فى</a:t>
            </a:r>
            <a:r>
              <a:rPr lang="ar-SA" dirty="0"/>
              <a:t> التعليم وأسبابها . </a:t>
            </a:r>
            <a:endParaRPr lang="en-US" dirty="0"/>
          </a:p>
          <a:p>
            <a:endParaRPr lang="ar-SA" dirty="0"/>
          </a:p>
        </p:txBody>
      </p:sp>
    </p:spTree>
    <p:extLst>
      <p:ext uri="{BB962C8B-B14F-4D97-AF65-F5344CB8AC3E}">
        <p14:creationId xmlns:p14="http://schemas.microsoft.com/office/powerpoint/2010/main" val="214491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399</Words>
  <Application>Microsoft Office PowerPoint</Application>
  <PresentationFormat>عرض على الشاشة (3:4)‏</PresentationFormat>
  <Paragraphs>11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الثانية عشر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40</cp:revision>
  <dcterms:created xsi:type="dcterms:W3CDTF">2018-12-12T18:24:25Z</dcterms:created>
  <dcterms:modified xsi:type="dcterms:W3CDTF">2018-12-12T20:26:36Z</dcterms:modified>
</cp:coreProperties>
</file>